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302" r:id="rId2"/>
  </p:sldIdLst>
  <p:sldSz cx="12192000" cy="6858000"/>
  <p:notesSz cx="6858000" cy="9144000"/>
  <p:embeddedFontLst>
    <p:embeddedFont>
      <p:font typeface="宋体" panose="02010600030101010101" pitchFamily="2" charset="-122"/>
      <p:regular r:id="rId4"/>
    </p:embeddedFont>
    <p:embeddedFont>
      <p:font typeface="Wingdings 2" panose="05020102010507070707" pitchFamily="18" charset="2"/>
      <p:regular r:id="rId5"/>
    </p:embeddedFont>
    <p:embeddedFont>
      <p:font typeface="Cambria Math" panose="02040503050406030204" pitchFamily="18" charset="0"/>
      <p:regular r:id="rId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008A"/>
    <a:srgbClr val="FC7E7E"/>
    <a:srgbClr val="FF0000"/>
    <a:srgbClr val="FFACAC"/>
    <a:srgbClr val="150264"/>
    <a:srgbClr val="0F007B"/>
    <a:srgbClr val="0E007B"/>
    <a:srgbClr val="FFFFFF"/>
    <a:srgbClr val="BCB3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86" autoAdjust="0"/>
    <p:restoredTop sz="90000" autoAdjust="0"/>
  </p:normalViewPr>
  <p:slideViewPr>
    <p:cSldViewPr snapToGrid="0">
      <p:cViewPr varScale="1">
        <p:scale>
          <a:sx n="73" d="100"/>
          <a:sy n="73" d="100"/>
        </p:scale>
        <p:origin x="1008" y="62"/>
      </p:cViewPr>
      <p:guideLst>
        <p:guide orient="horz" pos="2160"/>
        <p:guide pos="384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1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0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56E9EB67-D471-4AAA-966B-82A8A9DB4982}" type="datetimeFigureOut">
              <a:rPr lang="zh-CN" altLang="en-US" smtClean="0"/>
              <a:pPr/>
              <a:t>2022/4/18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62307351-DFF5-46A5-8276-46FD1071D81A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9150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307351-DFF5-46A5-8276-46FD1071D81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128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5C45-5C52-4C68-8A9A-392A972BD591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213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>
                <a:latin typeface="宋体" panose="02010600030101010101" pitchFamily="2" charset="-122"/>
              </a:defRPr>
            </a:lvl1pPr>
          </a:lstStyle>
          <a:p>
            <a:r>
              <a:rPr lang="zh-CN" altLang="en-US" dirty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4C213-9E09-4481-A09C-BF03A92B78A3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856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DC10-F42B-4B58-82D1-E93AE09CD4BB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893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85886-D12C-489D-9CFB-CF697FDAC6E2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572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1ED89-84C7-4A39-9302-3C881F2B92FB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5622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7F90C-957C-4822-B486-3774C39B52CF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968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573E9-B82E-43C3-9D1F-EAFC4D76D7F5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883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AC6D-3722-4288-9D55-C65D5FAD7E20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029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CC333-42F9-4EC2-B143-20D16058D15C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439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F8F13-C142-49EA-8301-2A03599C16EC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8076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83718-44B2-4C5B-9FB1-5A8409CF03C2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081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CEBB-D54D-4244-833A-DBC581B1330E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109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72CDA-107B-4961-89E3-2F0F7BF64442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032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5DC960B7-8392-4455-B051-5ABD69C3E053}" type="datetime1">
              <a:rPr lang="zh-CN" altLang="en-US" smtClean="0"/>
              <a:t>2022/4/18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B9DE70C3-2CAA-4C8C-8B82-D83E0E054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383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  <a:latin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  <a:latin typeface="宋体" panose="02010600030101010101" pitchFamily="2" charset="-122"/>
              </a:defRPr>
            </a:lvl1pPr>
          </a:lstStyle>
          <a:p>
            <a:fld id="{5CA0DA82-5E29-457E-9AC2-3BBDB2EF9DF0}" type="datetime1">
              <a:rPr lang="zh-CN" altLang="en-US" smtClean="0"/>
              <a:t>2022/4/18</a:t>
            </a:fld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  <a:latin typeface="宋体" panose="02010600030101010101" pitchFamily="2" charset="-122"/>
              </a:defRPr>
            </a:lvl1pPr>
          </a:lstStyle>
          <a:p>
            <a:fld id="{B9DE70C3-2CAA-4C8C-8B82-D83E0E054D4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7732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宋体" panose="02010600030101010101" pitchFamily="2" charset="-122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宋体" panose="02010600030101010101" pitchFamily="2" charset="-122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B21A5DC9-2913-4FF9-AB87-02847AEF89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09999" y="2136795"/>
                <a:ext cx="10875181" cy="3636511"/>
              </a:xfrm>
            </p:spPr>
            <p:txBody>
              <a:bodyPr anchor="t">
                <a:noAutofit/>
              </a:bodyPr>
              <a:lstStyle/>
              <a:p>
                <a:pPr>
                  <a:spcBef>
                    <a:spcPts val="600"/>
                  </a:spcBef>
                  <a:buClr>
                    <a:srgbClr val="110087"/>
                  </a:buClr>
                  <a:buSzPct val="88000"/>
                  <a:buFont typeface="+mj-lt"/>
                  <a:buAutoNum type="arabicPeriod"/>
                </a:pPr>
                <a:r>
                  <a:rPr lang="en-US" altLang="zh-CN" b="1" dirty="0" smtClean="0">
                    <a:solidFill>
                      <a:srgbClr val="13009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How did you think of </a:t>
                </a:r>
                <a:r>
                  <a:rPr lang="en-US" altLang="zh-CN" b="1" i="1" dirty="0" err="1" smtClean="0">
                    <a:solidFill>
                      <a:srgbClr val="13009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parallelity</a:t>
                </a:r>
                <a:r>
                  <a:rPr lang="en-US" altLang="zh-CN" b="1" dirty="0" smtClean="0">
                    <a:solidFill>
                      <a:srgbClr val="13009C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?</a:t>
                </a:r>
              </a:p>
              <a:p>
                <a:pPr lvl="1">
                  <a:spcBef>
                    <a:spcPts val="600"/>
                  </a:spcBef>
                  <a:buClr>
                    <a:srgbClr val="110087"/>
                  </a:buClr>
                  <a:buSzPct val="88000"/>
                  <a:buFont typeface="Wingdings" panose="05000000000000000000" pitchFamily="2" charset="2"/>
                  <a:buChar char="p"/>
                </a:pPr>
                <a:r>
                  <a:rPr lang="en-US" altLang="zh-CN" sz="1800" dirty="0" smtClean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The previous mathematical deductions have led to several equivalent conversions, which ultimately resulted in </a:t>
                </a:r>
                <a:r>
                  <a:rPr lang="en-US" altLang="zh-CN" sz="1800" i="1" dirty="0" err="1" smtClean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parallelity</a:t>
                </a:r>
                <a:r>
                  <a:rPr lang="en-US" altLang="zh-CN" sz="1800" dirty="0" smtClean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.</a:t>
                </a:r>
              </a:p>
              <a:p>
                <a:pPr>
                  <a:spcBef>
                    <a:spcPts val="600"/>
                  </a:spcBef>
                  <a:buClr>
                    <a:srgbClr val="110087"/>
                  </a:buClr>
                  <a:buSzPct val="88000"/>
                  <a:buFont typeface="+mj-lt"/>
                  <a:buAutoNum type="arabicPeriod"/>
                </a:pPr>
                <a:r>
                  <a:rPr lang="en-US" altLang="zh-CN" b="1" dirty="0" smtClean="0">
                    <a:solidFill>
                      <a:srgbClr val="12008A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So what’s special since its </a:t>
                </a:r>
                <a:r>
                  <a:rPr lang="en-US" altLang="zh-CN" b="1" i="1" dirty="0" smtClean="0">
                    <a:solidFill>
                      <a:srgbClr val="12008A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equivalent </a:t>
                </a:r>
                <a:r>
                  <a:rPr lang="en-US" altLang="zh-CN" b="1" dirty="0" smtClean="0">
                    <a:solidFill>
                      <a:srgbClr val="12008A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to the mathematical deductions you’ve made?</a:t>
                </a:r>
              </a:p>
              <a:p>
                <a:pPr lvl="1">
                  <a:spcBef>
                    <a:spcPts val="600"/>
                  </a:spcBef>
                  <a:buClr>
                    <a:srgbClr val="110087"/>
                  </a:buClr>
                  <a:buSzPct val="88000"/>
                  <a:buFont typeface="Wingdings" panose="05000000000000000000" pitchFamily="2" charset="2"/>
                  <a:buChar char="p"/>
                </a:pPr>
                <a:r>
                  <a:rPr lang="en-US" altLang="zh-CN" sz="1800" dirty="0" smtClean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The equivalence is all about optimality – optimal (higher) </a:t>
                </a:r>
                <a:r>
                  <a:rPr lang="en-US" altLang="zh-CN" sz="1800" i="1" dirty="0" err="1" smtClean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parallelity</a:t>
                </a:r>
                <a:r>
                  <a:rPr lang="en-US" altLang="zh-CN" sz="1800" i="1" dirty="0" smtClean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⇒</m:t>
                    </m:r>
                  </m:oMath>
                </a14:m>
                <a:r>
                  <a:rPr lang="en-US" altLang="zh-CN" sz="1800" dirty="0" smtClean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 optimal boarding time</a:t>
                </a:r>
              </a:p>
              <a:p>
                <a:pPr lvl="1">
                  <a:spcBef>
                    <a:spcPts val="600"/>
                  </a:spcBef>
                  <a:buClr>
                    <a:srgbClr val="110087"/>
                  </a:buClr>
                  <a:buSzPct val="88000"/>
                  <a:buFont typeface="Wingdings" panose="05000000000000000000" pitchFamily="2" charset="2"/>
                  <a:buChar char="p"/>
                </a:pPr>
                <a:r>
                  <a:rPr lang="en-US" altLang="zh-CN" sz="1800" dirty="0" smtClean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Calculations are significantly simplified.</a:t>
                </a:r>
              </a:p>
              <a:p>
                <a:pPr marL="457200" indent="-457200">
                  <a:spcBef>
                    <a:spcPts val="600"/>
                  </a:spcBef>
                  <a:buClr>
                    <a:srgbClr val="110087"/>
                  </a:buClr>
                  <a:buSzPct val="88000"/>
                  <a:buFont typeface="+mj-lt"/>
                  <a:buAutoNum type="arabicPeriod"/>
                </a:pPr>
                <a:r>
                  <a:rPr lang="en-US" altLang="zh-CN" b="1" dirty="0" smtClean="0">
                    <a:solidFill>
                      <a:srgbClr val="12008A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In a word, </a:t>
                </a:r>
                <a:r>
                  <a:rPr lang="en-US" altLang="zh-CN" b="1" i="1" dirty="0" err="1" smtClean="0">
                    <a:solidFill>
                      <a:srgbClr val="12008A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parallelity</a:t>
                </a:r>
                <a:r>
                  <a:rPr lang="en-US" altLang="zh-CN" b="1" dirty="0" smtClean="0">
                    <a:solidFill>
                      <a:srgbClr val="12008A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 is a tactic we used to alter the problem’s external modality but maintain its inherent structure with equivalence.</a:t>
                </a:r>
                <a:endParaRPr lang="en-US" altLang="zh-CN" b="1" dirty="0">
                  <a:solidFill>
                    <a:srgbClr val="12008A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spcBef>
                    <a:spcPts val="600"/>
                  </a:spcBef>
                  <a:buClr>
                    <a:srgbClr val="110087"/>
                  </a:buClr>
                  <a:buSzPct val="88000"/>
                  <a:buFont typeface="+mj-lt"/>
                  <a:buAutoNum type="arabicPeriod"/>
                </a:pPr>
                <a:endParaRPr lang="en-US" altLang="zh-CN" b="1" dirty="0" smtClean="0">
                  <a:solidFill>
                    <a:srgbClr val="12008A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zh-CN" altLang="en-US" dirty="0"/>
              </a:p>
            </p:txBody>
          </p:sp>
        </mc:Choice>
        <mc:Fallback>
          <p:sp>
            <p:nvSpPr>
              <p:cNvPr id="4" name="内容占位符 3">
                <a:extLst>
                  <a:ext uri="{FF2B5EF4-FFF2-40B4-BE49-F238E27FC236}">
                    <a16:creationId xmlns:a16="http://schemas.microsoft.com/office/drawing/2014/main" id="{B21A5DC9-2913-4FF9-AB87-02847AEF89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9999" y="2136795"/>
                <a:ext cx="10875181" cy="3636511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标题 3">
            <a:extLst>
              <a:ext uri="{FF2B5EF4-FFF2-40B4-BE49-F238E27FC236}">
                <a16:creationId xmlns:a16="http://schemas.microsoft.com/office/drawing/2014/main" id="{D795DEA4-BFA0-43D6-9543-D94A2D827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anchor="ctr">
            <a:no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reasons behind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parallelity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497837"/>
      </p:ext>
    </p:extLst>
  </p:cSld>
  <p:clrMapOvr>
    <a:masterClrMapping/>
  </p:clrMapOvr>
</p:sld>
</file>

<file path=ppt/theme/theme1.xml><?xml version="1.0" encoding="utf-8"?>
<a:theme xmlns:a="http://schemas.openxmlformats.org/drawingml/2006/main" name="引用">
  <a:themeElements>
    <a:clrScheme name="自定义 3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21048A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stOOrz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1364</TotalTime>
  <Words>87</Words>
  <Application>Microsoft Office PowerPoint</Application>
  <PresentationFormat>宽屏</PresentationFormat>
  <Paragraphs>8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宋体</vt:lpstr>
      <vt:lpstr>Wingdings 2</vt:lpstr>
      <vt:lpstr>Wingdings</vt:lpstr>
      <vt:lpstr>Cambria Math</vt:lpstr>
      <vt:lpstr>Times New Roman</vt:lpstr>
      <vt:lpstr>引用</vt:lpstr>
      <vt:lpstr>The reasons behind parallelity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IMMC 22768821</dc:title>
  <dc:creator>stOOrz</dc:creator>
  <cp:lastModifiedBy>Allan</cp:lastModifiedBy>
  <cp:revision>248</cp:revision>
  <dcterms:created xsi:type="dcterms:W3CDTF">2022-04-09T13:58:34Z</dcterms:created>
  <dcterms:modified xsi:type="dcterms:W3CDTF">2022-04-18T12:00:39Z</dcterms:modified>
</cp:coreProperties>
</file>

<file path=docProps/thumbnail.jpeg>
</file>